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eur et date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Auteur et date</a:t>
            </a:r>
          </a:p>
        </p:txBody>
      </p:sp>
      <p:sp>
        <p:nvSpPr>
          <p:cNvPr id="12" name="Titre de la présentation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Titre de la présentation</a:t>
            </a:r>
          </a:p>
        </p:txBody>
      </p:sp>
      <p:sp>
        <p:nvSpPr>
          <p:cNvPr id="13" name="Texte niveau 1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Sous-titre de la présentation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uméro de diapositive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seu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re de diapositiv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100" name="Sous-titre de diapositiv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10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rdre du j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re de l’ordre du jour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Titre de l’ordre du jour</a:t>
            </a:r>
          </a:p>
        </p:txBody>
      </p:sp>
      <p:sp>
        <p:nvSpPr>
          <p:cNvPr id="109" name="Sous-titre de l’ordre du jour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Sous-titre de l’ordre du jour</a:t>
            </a:r>
          </a:p>
        </p:txBody>
      </p:sp>
      <p:sp>
        <p:nvSpPr>
          <p:cNvPr id="110" name="Texte niveau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Rubriques de l’ordre du jour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écl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e niveau 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Déclaration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it import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Données clés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Données clés</a:t>
            </a:r>
          </a:p>
        </p:txBody>
      </p:sp>
      <p:sp>
        <p:nvSpPr>
          <p:cNvPr id="127" name="Texte niveau 1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36" name="Texte niveau 1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« Citation notable »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ros plan sur des plantes sauvages qui poussent entre des rochers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Grosse formation rocheuse sous des nuages sombres avec une route poussiéreuse au premier plan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Gros plan sur une plante sauvage qui pousse entre des rochers de lave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ascade entourée par un paysage vert et rocailleux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aysage vert et vallonné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itre de la présentation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Titre de la présentation</a:t>
            </a:r>
          </a:p>
        </p:txBody>
      </p:sp>
      <p:sp>
        <p:nvSpPr>
          <p:cNvPr id="23" name="Auteur et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Auteur et date</a:t>
            </a:r>
          </a:p>
        </p:txBody>
      </p:sp>
      <p:sp>
        <p:nvSpPr>
          <p:cNvPr id="24" name="Texte niveau 1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Sous-titre de la présentation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utre 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de diapositiv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Titre de diapositive</a:t>
            </a:r>
          </a:p>
        </p:txBody>
      </p:sp>
      <p:sp>
        <p:nvSpPr>
          <p:cNvPr id="33" name="Texte niveau 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Sous-titre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Pierres couvertes de mousse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Numéro de diapositive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re de diapositiv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43" name="Sous-titre de diapositiv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44" name="Texte niveau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 niveau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re de diapositiv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61" name="Sous-titre de diapositive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62" name="Texte niveau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Grosse formation rocheuse sous des nuages sombres avec une route poussiéreuse au premier plan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, puces, vidéo direct, p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re de diapositiv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72" name="Sous-titre de diapositive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73" name="Texte niveau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, puces, vidéo direct, g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itre de diapositiv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82" name="Sous-titre de diapositive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83" name="Texte niveau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re de section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Titre de section</a:t>
            </a:r>
          </a:p>
        </p:txBody>
      </p:sp>
      <p:sp>
        <p:nvSpPr>
          <p:cNvPr id="92" name="Numéro de diapositive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de diapositiv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Titre de diapositive</a:t>
            </a:r>
          </a:p>
        </p:txBody>
      </p:sp>
      <p:sp>
        <p:nvSpPr>
          <p:cNvPr id="3" name="Texte niveau 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uméro de diapositive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7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tif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7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4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5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6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tif"/><Relationship Id="rId3" Type="http://schemas.openxmlformats.org/officeDocument/2006/relationships/hyperlink" Target="https://www.flickr.com/photos/48082563@N08/5570009393/" TargetMode="Externa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7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97" y="840103"/>
            <a:ext cx="24372806" cy="15380524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Patrick de Luca         13 juillet 2024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1"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>
                <a:solidFill>
                  <a:schemeClr val="accent2">
                    <a:hueOff val="-206910"/>
                    <a:satOff val="-12829"/>
                    <a:lumOff val="16238"/>
                  </a:schemeClr>
                </a:solidFill>
              </a:defRPr>
            </a:pPr>
            <a:r>
              <a:t>Patrick de Luca         13 juillet 2024</a:t>
            </a:r>
          </a:p>
        </p:txBody>
      </p:sp>
      <p:sp>
        <p:nvSpPr>
          <p:cNvPr id="173" name="L’eau dans le système solaire"/>
          <p:cNvSpPr txBox="1"/>
          <p:nvPr>
            <p:ph type="ctrTitle"/>
          </p:nvPr>
        </p:nvSpPr>
        <p:spPr>
          <a:xfrm>
            <a:off x="1206498" y="288991"/>
            <a:ext cx="21971004" cy="191857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2">
                    <a:hueOff val="-206910"/>
                    <a:satOff val="-12829"/>
                    <a:lumOff val="16238"/>
                  </a:schemeClr>
                </a:solidFill>
              </a:defRPr>
            </a:lvl1pPr>
          </a:lstStyle>
          <a:p>
            <a:pPr/>
            <a:r>
              <a:t>L’eau dans le système solaire</a:t>
            </a:r>
          </a:p>
        </p:txBody>
      </p:sp>
      <p:pic>
        <p:nvPicPr>
          <p:cNvPr id="174" name="NewLogoSAT2017_bleu-1536x956.png" descr="NewLogoSAT2017_bleu-1536x956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14840492" y="8279865"/>
            <a:ext cx="8089893" cy="5035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vidéo-collée.png" descr="vidéo-collé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022" y="2152047"/>
            <a:ext cx="4727486" cy="5786396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Texte"/>
          <p:cNvSpPr txBox="1"/>
          <p:nvPr/>
        </p:nvSpPr>
        <p:spPr>
          <a:xfrm>
            <a:off x="11272773" y="6453784"/>
            <a:ext cx="1559053" cy="80843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  <p:sp>
        <p:nvSpPr>
          <p:cNvPr id="177" name="Descartes"/>
          <p:cNvSpPr txBox="1"/>
          <p:nvPr/>
        </p:nvSpPr>
        <p:spPr>
          <a:xfrm>
            <a:off x="1033014" y="8629353"/>
            <a:ext cx="2857501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Descartes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Rectangle 4"/>
          <p:cNvSpPr txBox="1"/>
          <p:nvPr/>
        </p:nvSpPr>
        <p:spPr>
          <a:xfrm>
            <a:off x="21337531" y="12965668"/>
            <a:ext cx="251625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27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Laurette Piani</a:t>
            </a:r>
          </a:p>
        </p:txBody>
      </p:sp>
      <p:pic>
        <p:nvPicPr>
          <p:cNvPr id="207" name="Image 3" descr="Imag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1923" y="-1"/>
            <a:ext cx="19501423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43772" y="42527"/>
            <a:ext cx="16152305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La ligne de glace"/>
          <p:cNvSpPr txBox="1"/>
          <p:nvPr>
            <p:ph type="title"/>
          </p:nvPr>
        </p:nvSpPr>
        <p:spPr>
          <a:xfrm>
            <a:off x="1206500" y="952500"/>
            <a:ext cx="8679504" cy="4005440"/>
          </a:xfrm>
          <a:prstGeom prst="rect">
            <a:avLst/>
          </a:prstGeom>
        </p:spPr>
        <p:txBody>
          <a:bodyPr/>
          <a:lstStyle/>
          <a:p>
            <a:pPr/>
            <a:r>
              <a:t>La ligne de glace</a:t>
            </a:r>
          </a:p>
        </p:txBody>
      </p:sp>
      <p:sp>
        <p:nvSpPr>
          <p:cNvPr id="211" name="Elle est située à environ 4 UA, soit au delà de la ceinture d’astéroïdes…"/>
          <p:cNvSpPr txBox="1"/>
          <p:nvPr>
            <p:ph type="body" idx="21"/>
          </p:nvPr>
        </p:nvSpPr>
        <p:spPr>
          <a:xfrm>
            <a:off x="1206500" y="3022616"/>
            <a:ext cx="6653839" cy="105691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Elle est située à environ 4 UA, soit au delà de la ceinture d’astéroïdes</a:t>
            </a:r>
          </a:p>
          <a:p>
            <a:pPr/>
          </a:p>
          <a:p>
            <a:pPr/>
            <a:r>
              <a:t>Au delà les poussières sont recouvertes de glace d’eau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5658" y="998105"/>
            <a:ext cx="24384001" cy="12679683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Le système solaire"/>
          <p:cNvSpPr txBox="1"/>
          <p:nvPr>
            <p:ph type="title"/>
          </p:nvPr>
        </p:nvSpPr>
        <p:spPr>
          <a:xfrm>
            <a:off x="327269" y="659423"/>
            <a:ext cx="21971001" cy="1434949"/>
          </a:xfrm>
          <a:prstGeom prst="rect">
            <a:avLst/>
          </a:prstGeom>
        </p:spPr>
        <p:txBody>
          <a:bodyPr/>
          <a:lstStyle/>
          <a:p>
            <a:pPr/>
            <a:r>
              <a:t>Le système solaire</a:t>
            </a:r>
          </a:p>
        </p:txBody>
      </p:sp>
      <p:sp>
        <p:nvSpPr>
          <p:cNvPr id="215" name="Les distances ne sont pas à l’échelle"/>
          <p:cNvSpPr txBox="1"/>
          <p:nvPr>
            <p:ph type="body" idx="21"/>
          </p:nvPr>
        </p:nvSpPr>
        <p:spPr>
          <a:xfrm>
            <a:off x="415192" y="2011501"/>
            <a:ext cx="6956647" cy="38752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Les distances ne sont pas à l’échelle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Les planètes rocheuses"/>
          <p:cNvSpPr txBox="1"/>
          <p:nvPr>
            <p:ph type="title"/>
          </p:nvPr>
        </p:nvSpPr>
        <p:spPr>
          <a:xfrm>
            <a:off x="1206500" y="1714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Les planètes rocheuses</a:t>
            </a:r>
          </a:p>
        </p:txBody>
      </p:sp>
      <p:sp>
        <p:nvSpPr>
          <p:cNvPr id="218" name="Ce sont les plus proches du Soleil et aussi les plus pauvres en eau"/>
          <p:cNvSpPr txBox="1"/>
          <p:nvPr>
            <p:ph type="body" idx="21"/>
          </p:nvPr>
        </p:nvSpPr>
        <p:spPr>
          <a:xfrm>
            <a:off x="1206500" y="4909055"/>
            <a:ext cx="21971000" cy="9347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defTabSz="817244">
              <a:defRPr sz="5445"/>
            </a:pPr>
            <a:r>
              <a:t>Ce sont les plus proches du Soleil et aussi </a:t>
            </a:r>
            <a:r>
              <a:rPr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les plus pauvres en eau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Mercure"/>
          <p:cNvSpPr txBox="1"/>
          <p:nvPr>
            <p:ph type="title"/>
          </p:nvPr>
        </p:nvSpPr>
        <p:spPr>
          <a:xfrm>
            <a:off x="1206500" y="947249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Mercure</a:t>
            </a:r>
          </a:p>
        </p:txBody>
      </p:sp>
      <p:sp>
        <p:nvSpPr>
          <p:cNvPr id="221" name="L’eau se trouve sous forme de glace aux pôles, à l’intérieur de cratères d’impact protégés de la lumière du Soleil"/>
          <p:cNvSpPr txBox="1"/>
          <p:nvPr>
            <p:ph type="body" idx="21"/>
          </p:nvPr>
        </p:nvSpPr>
        <p:spPr>
          <a:xfrm>
            <a:off x="1244393" y="3467269"/>
            <a:ext cx="7803022" cy="950464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L’eau se trouve sous forme de glace aux pôles, à l’intérieur de cratères d’impact protégés de la lumière du Soleil</a:t>
            </a:r>
          </a:p>
        </p:txBody>
      </p:sp>
      <p:pic>
        <p:nvPicPr>
          <p:cNvPr id="222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89965" y="6350"/>
            <a:ext cx="13703301" cy="13703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9844" y="-1362984"/>
            <a:ext cx="14397117" cy="15078984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Vénus"/>
          <p:cNvSpPr txBox="1"/>
          <p:nvPr>
            <p:ph type="title"/>
          </p:nvPr>
        </p:nvSpPr>
        <p:spPr>
          <a:xfrm>
            <a:off x="1206500" y="952500"/>
            <a:ext cx="8913393" cy="2794551"/>
          </a:xfrm>
          <a:prstGeom prst="rect">
            <a:avLst/>
          </a:prstGeom>
        </p:spPr>
        <p:txBody>
          <a:bodyPr/>
          <a:lstStyle/>
          <a:p>
            <a:pPr/>
            <a:r>
              <a:t>Vénus</a:t>
            </a:r>
          </a:p>
        </p:txBody>
      </p:sp>
      <p:sp>
        <p:nvSpPr>
          <p:cNvPr id="226" name="Planète torride (460 °C) où la pression au sol est 90 fois plus forte que celle de la Terre…"/>
          <p:cNvSpPr txBox="1"/>
          <p:nvPr>
            <p:ph type="body" idx="21"/>
          </p:nvPr>
        </p:nvSpPr>
        <p:spPr>
          <a:xfrm>
            <a:off x="1206500" y="3183808"/>
            <a:ext cx="8913393" cy="97418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defTabSz="775969">
              <a:defRPr sz="5170"/>
            </a:pPr>
            <a:r>
              <a:t>Planète torride (460 °C) où la pression au sol est 90 fois plus forte que celle de la Terre</a:t>
            </a:r>
          </a:p>
          <a:p>
            <a:pPr defTabSz="775969">
              <a:defRPr sz="5170"/>
            </a:pPr>
          </a:p>
          <a:p>
            <a:pPr defTabSz="775969">
              <a:defRPr sz="5170"/>
            </a:pPr>
            <a:r>
              <a:t>La </a:t>
            </a:r>
            <a:r>
              <a:rPr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vapeur d’eau</a:t>
            </a:r>
            <a:r>
              <a:t> est présente dans l’atmosphère en </a:t>
            </a:r>
            <a:r>
              <a:rPr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quantité minime</a:t>
            </a:r>
            <a:endParaRPr>
              <a:solidFill>
                <a:schemeClr val="accent4">
                  <a:hueOff val="475731"/>
                  <a:satOff val="-4338"/>
                  <a:lumOff val="10182"/>
                </a:schemeClr>
              </a:solidFill>
            </a:endParaRPr>
          </a:p>
          <a:p>
            <a:pPr defTabSz="775969">
              <a:defRPr sz="5170"/>
            </a:pPr>
          </a:p>
          <a:p>
            <a:pPr defTabSz="775969">
              <a:defRPr sz="5170"/>
            </a:pPr>
          </a:p>
          <a:p>
            <a:pPr defTabSz="775969">
              <a:defRPr sz="517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Lune…"/>
          <p:cNvSpPr txBox="1"/>
          <p:nvPr>
            <p:ph type="title"/>
          </p:nvPr>
        </p:nvSpPr>
        <p:spPr>
          <a:xfrm>
            <a:off x="1206500" y="952500"/>
            <a:ext cx="21971000" cy="2838856"/>
          </a:xfrm>
          <a:prstGeom prst="rect">
            <a:avLst/>
          </a:prstGeom>
        </p:spPr>
        <p:txBody>
          <a:bodyPr/>
          <a:lstStyle/>
          <a:p>
            <a:pPr/>
            <a:r>
              <a:t>Lune </a:t>
            </a:r>
          </a:p>
          <a:p>
            <a:pPr>
              <a:defRPr spc="-138" sz="6900"/>
            </a:pPr>
            <a:r>
              <a:t>Satellite de la Terre</a:t>
            </a:r>
          </a:p>
        </p:txBody>
      </p:sp>
      <p:sp>
        <p:nvSpPr>
          <p:cNvPr id="229" name="Comme sur Mercure l’eau se trouve sous forme de glace aux pôles, à l’intérieur de cratères d’impact protégés de la lumière du Soleil"/>
          <p:cNvSpPr txBox="1"/>
          <p:nvPr/>
        </p:nvSpPr>
        <p:spPr>
          <a:xfrm>
            <a:off x="1156470" y="4961961"/>
            <a:ext cx="7803022" cy="9504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5500"/>
            </a:lvl1pPr>
          </a:lstStyle>
          <a:p>
            <a:pPr/>
            <a:r>
              <a:t>Comme sur Mercure l’eau se trouve sous forme de glace aux pôles, à l’intérieur de cratères d’impact protégés de la lumière du Soleil</a:t>
            </a:r>
          </a:p>
        </p:txBody>
      </p:sp>
      <p:pic>
        <p:nvPicPr>
          <p:cNvPr id="230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38700" y="-1"/>
            <a:ext cx="14429985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rre"/>
          <p:cNvSpPr txBox="1"/>
          <p:nvPr>
            <p:ph type="title"/>
          </p:nvPr>
        </p:nvSpPr>
        <p:spPr>
          <a:xfrm>
            <a:off x="1206500" y="952500"/>
            <a:ext cx="6213994" cy="3183680"/>
          </a:xfrm>
          <a:prstGeom prst="rect">
            <a:avLst/>
          </a:prstGeom>
        </p:spPr>
        <p:txBody>
          <a:bodyPr/>
          <a:lstStyle/>
          <a:p>
            <a:pPr/>
            <a:r>
              <a:t>Terre </a:t>
            </a:r>
          </a:p>
        </p:txBody>
      </p:sp>
      <p:sp>
        <p:nvSpPr>
          <p:cNvPr id="233" name="La planète bleue…"/>
          <p:cNvSpPr txBox="1"/>
          <p:nvPr>
            <p:ph type="body" idx="21"/>
          </p:nvPr>
        </p:nvSpPr>
        <p:spPr>
          <a:xfrm>
            <a:off x="1206500" y="4150962"/>
            <a:ext cx="6520809" cy="661028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La planète bleue</a:t>
            </a:r>
          </a:p>
          <a:p>
            <a:pPr/>
          </a:p>
          <a:p>
            <a:pPr/>
            <a:r>
              <a:t>recouverte à 72 % par de l’eau liquide </a:t>
            </a:r>
          </a:p>
        </p:txBody>
      </p:sp>
      <p:pic>
        <p:nvPicPr>
          <p:cNvPr id="234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02378" y="678059"/>
            <a:ext cx="16810930" cy="126081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r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Terre </a:t>
            </a:r>
          </a:p>
        </p:txBody>
      </p:sp>
      <p:sp>
        <p:nvSpPr>
          <p:cNvPr id="237" name="Planète pauvre en eau…"/>
          <p:cNvSpPr txBox="1"/>
          <p:nvPr>
            <p:ph type="body" idx="21"/>
          </p:nvPr>
        </p:nvSpPr>
        <p:spPr>
          <a:xfrm>
            <a:off x="1206500" y="3062670"/>
            <a:ext cx="21971000" cy="94074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Planète pauvre en eau</a:t>
            </a:r>
          </a:p>
          <a:p>
            <a:pPr/>
          </a:p>
          <a:p>
            <a:pPr/>
            <a:r>
              <a:t>Cette eau se présente </a:t>
            </a:r>
          </a:p>
          <a:p>
            <a:pPr/>
            <a:r>
              <a:t>sous trois formes :</a:t>
            </a:r>
          </a:p>
          <a:p>
            <a:pPr/>
          </a:p>
          <a:p>
            <a:pPr/>
            <a:r>
              <a:rPr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Solide</a:t>
            </a:r>
            <a:r>
              <a:t> (glace, neige)</a:t>
            </a:r>
          </a:p>
          <a:p>
            <a:pPr/>
          </a:p>
          <a:p>
            <a:pPr/>
            <a:r>
              <a:rPr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Liquide</a:t>
            </a:r>
            <a:r>
              <a:t> (eau)</a:t>
            </a:r>
          </a:p>
          <a:p>
            <a:pPr/>
          </a:p>
          <a:p>
            <a:pPr>
              <a:defRPr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defRPr>
            </a:pPr>
            <a:r>
              <a:t>Gaz </a:t>
            </a:r>
            <a:r>
              <a:rPr>
                <a:solidFill>
                  <a:srgbClr val="FFFFFF"/>
                </a:solidFill>
              </a:rPr>
              <a:t>(vapeur d’eau) </a:t>
            </a:r>
          </a:p>
        </p:txBody>
      </p:sp>
      <p:pic>
        <p:nvPicPr>
          <p:cNvPr id="238" name="Capture d’écran 2024-02-14 à 17.30.45.png" descr="Capture d’écran 2024-02-14 à 17.30.4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59667" y="271744"/>
            <a:ext cx="11790293" cy="135600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0455" y="3515733"/>
            <a:ext cx="6803335" cy="10201457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ur Terre l’eau existe à l’état solide, liquide et gazeux"/>
          <p:cNvSpPr txBox="1"/>
          <p:nvPr>
            <p:ph type="title"/>
          </p:nvPr>
        </p:nvSpPr>
        <p:spPr>
          <a:xfrm>
            <a:off x="1107880" y="630115"/>
            <a:ext cx="13585910" cy="2615729"/>
          </a:xfrm>
          <a:prstGeom prst="rect">
            <a:avLst/>
          </a:prstGeom>
        </p:spPr>
        <p:txBody>
          <a:bodyPr/>
          <a:lstStyle>
            <a:lvl1pPr defTabSz="2340805">
              <a:defRPr spc="-163" sz="8160"/>
            </a:lvl1pPr>
          </a:lstStyle>
          <a:p>
            <a:pPr/>
            <a:r>
              <a:t>Sur Terre l’eau existe à l’état solide, liquide et gazeux</a:t>
            </a:r>
          </a:p>
        </p:txBody>
      </p:sp>
      <p:pic>
        <p:nvPicPr>
          <p:cNvPr id="242" name="vidéo-collée.png" descr="vidéo-collé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52701" y="0"/>
            <a:ext cx="914399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olide"/>
          <p:cNvSpPr txBox="1"/>
          <p:nvPr/>
        </p:nvSpPr>
        <p:spPr>
          <a:xfrm>
            <a:off x="17772243" y="3754285"/>
            <a:ext cx="2278851" cy="94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5500">
                <a:solidFill>
                  <a:schemeClr val="accent1">
                    <a:hueOff val="117695"/>
                    <a:lumOff val="-11358"/>
                  </a:schemeClr>
                </a:solidFill>
              </a:defRPr>
            </a:lvl1pPr>
          </a:lstStyle>
          <a:p>
            <a:pPr/>
            <a:r>
              <a:t>Solide</a:t>
            </a:r>
          </a:p>
        </p:txBody>
      </p:sp>
      <p:sp>
        <p:nvSpPr>
          <p:cNvPr id="244" name="Liquide"/>
          <p:cNvSpPr txBox="1"/>
          <p:nvPr/>
        </p:nvSpPr>
        <p:spPr>
          <a:xfrm>
            <a:off x="19045175" y="8349145"/>
            <a:ext cx="2557654" cy="944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500"/>
            </a:lvl1pPr>
          </a:lstStyle>
          <a:p>
            <a:pPr/>
            <a:r>
              <a:t>Liquide</a:t>
            </a:r>
          </a:p>
        </p:txBody>
      </p:sp>
      <p:sp>
        <p:nvSpPr>
          <p:cNvPr id="245" name="Gazeux"/>
          <p:cNvSpPr txBox="1"/>
          <p:nvPr/>
        </p:nvSpPr>
        <p:spPr>
          <a:xfrm>
            <a:off x="9507343" y="6385530"/>
            <a:ext cx="2654332" cy="944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5500">
                <a:solidFill>
                  <a:schemeClr val="accent1">
                    <a:hueOff val="381599"/>
                    <a:lumOff val="-17182"/>
                  </a:schemeClr>
                </a:solidFill>
              </a:defRPr>
            </a:lvl1pPr>
          </a:lstStyle>
          <a:p>
            <a:pPr/>
            <a:r>
              <a:t>Gazeux</a:t>
            </a:r>
          </a:p>
        </p:txBody>
      </p:sp>
      <p:sp>
        <p:nvSpPr>
          <p:cNvPr id="246" name="L’eau liquide est indispensable à la vie telle que nous la connaissons"/>
          <p:cNvSpPr txBox="1"/>
          <p:nvPr/>
        </p:nvSpPr>
        <p:spPr>
          <a:xfrm>
            <a:off x="1152714" y="4630477"/>
            <a:ext cx="6178830" cy="3282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5500"/>
            </a:lvl1pPr>
          </a:lstStyle>
          <a:p>
            <a:pPr/>
            <a:r>
              <a:t>L’eau liquide est indispensable à la vie telle que nous la connaissons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La molécule d’eau"/>
          <p:cNvSpPr txBox="1"/>
          <p:nvPr>
            <p:ph type="title"/>
          </p:nvPr>
        </p:nvSpPr>
        <p:spPr>
          <a:xfrm>
            <a:off x="1206500" y="747346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La molécule d’eau</a:t>
            </a:r>
          </a:p>
        </p:txBody>
      </p:sp>
      <p:sp>
        <p:nvSpPr>
          <p:cNvPr id="180" name="En rouge l’atome d’oxygène…"/>
          <p:cNvSpPr txBox="1"/>
          <p:nvPr>
            <p:ph type="body" idx="21"/>
          </p:nvPr>
        </p:nvSpPr>
        <p:spPr>
          <a:xfrm>
            <a:off x="1206500" y="2245962"/>
            <a:ext cx="13031010" cy="33528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En rouge l’atome d’oxygène</a:t>
            </a:r>
          </a:p>
          <a:p>
            <a:pPr/>
            <a:r>
              <a:t>En gris les deux atomes d’hydrogène</a:t>
            </a:r>
          </a:p>
        </p:txBody>
      </p:sp>
      <p:pic>
        <p:nvPicPr>
          <p:cNvPr id="181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1424" y="2520651"/>
            <a:ext cx="16163963" cy="10976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Le diagramme de phase de l’eau (H2O)"/>
          <p:cNvSpPr txBox="1"/>
          <p:nvPr>
            <p:ph type="title"/>
          </p:nvPr>
        </p:nvSpPr>
        <p:spPr>
          <a:xfrm>
            <a:off x="1206500" y="73269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Le diagramme de phase de l’eau (H</a:t>
            </a:r>
            <a:r>
              <a:rPr baseline="-5999"/>
              <a:t>2</a:t>
            </a:r>
            <a:r>
              <a:t>O)</a:t>
            </a:r>
          </a:p>
        </p:txBody>
      </p:sp>
      <p:pic>
        <p:nvPicPr>
          <p:cNvPr id="249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60558" y="1488940"/>
            <a:ext cx="16062884" cy="121977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Les différents états de l’eau"/>
          <p:cNvSpPr txBox="1"/>
          <p:nvPr>
            <p:ph type="title"/>
          </p:nvPr>
        </p:nvSpPr>
        <p:spPr>
          <a:xfrm>
            <a:off x="1206500" y="307730"/>
            <a:ext cx="21971000" cy="1434950"/>
          </a:xfrm>
          <a:prstGeom prst="rect">
            <a:avLst/>
          </a:prstGeom>
        </p:spPr>
        <p:txBody>
          <a:bodyPr/>
          <a:lstStyle/>
          <a:p>
            <a:pPr/>
            <a:r>
              <a:t>Les différents états de l’eau</a:t>
            </a:r>
          </a:p>
        </p:txBody>
      </p:sp>
      <p:sp>
        <p:nvSpPr>
          <p:cNvPr id="252" name="Sous-titre de diapositiv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3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8538" y="1947407"/>
            <a:ext cx="22406924" cy="11315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Ma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Mars</a:t>
            </a:r>
          </a:p>
        </p:txBody>
      </p:sp>
      <p:sp>
        <p:nvSpPr>
          <p:cNvPr id="256" name="La planète rouge ne possède pas d’eau liquide, mais celle-ci a existé dans le passé.…"/>
          <p:cNvSpPr txBox="1"/>
          <p:nvPr>
            <p:ph type="body" idx="21"/>
          </p:nvPr>
        </p:nvSpPr>
        <p:spPr>
          <a:xfrm>
            <a:off x="1206500" y="3037270"/>
            <a:ext cx="9280770" cy="785517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La planète rouge ne possède pas d’eau liquide, mais celle-ci a existé dans le passé.</a:t>
            </a:r>
          </a:p>
          <a:p>
            <a:pPr/>
          </a:p>
          <a:p>
            <a:pPr/>
            <a:r>
              <a:t>On trouve de la glace dans le sol, les calottes glaciaires et de la vapeur d’eau dans l’atmosphère</a:t>
            </a:r>
          </a:p>
        </p:txBody>
      </p:sp>
      <p:pic>
        <p:nvPicPr>
          <p:cNvPr id="257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09384" y="0"/>
            <a:ext cx="13716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Anciennes vallées sur Mars"/>
          <p:cNvSpPr txBox="1"/>
          <p:nvPr>
            <p:ph type="title"/>
          </p:nvPr>
        </p:nvSpPr>
        <p:spPr>
          <a:xfrm>
            <a:off x="1206500" y="952500"/>
            <a:ext cx="10289710" cy="3822496"/>
          </a:xfrm>
          <a:prstGeom prst="rect">
            <a:avLst/>
          </a:prstGeom>
        </p:spPr>
        <p:txBody>
          <a:bodyPr/>
          <a:lstStyle/>
          <a:p>
            <a:pPr/>
            <a:r>
              <a:t>Anciennes vallées sur Mars</a:t>
            </a:r>
          </a:p>
        </p:txBody>
      </p:sp>
      <p:pic>
        <p:nvPicPr>
          <p:cNvPr id="260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69883" y="55196"/>
            <a:ext cx="12395556" cy="7409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vidéo-collée.png" descr="vidéo-collé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539" y="5036469"/>
            <a:ext cx="11627705" cy="8765501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NASA"/>
          <p:cNvSpPr txBox="1"/>
          <p:nvPr/>
        </p:nvSpPr>
        <p:spPr>
          <a:xfrm>
            <a:off x="9712628" y="12960091"/>
            <a:ext cx="173949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NASA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alotte glaciaire boréale de Mars"/>
          <p:cNvSpPr txBox="1"/>
          <p:nvPr>
            <p:ph type="title"/>
          </p:nvPr>
        </p:nvSpPr>
        <p:spPr>
          <a:xfrm>
            <a:off x="1206500" y="952500"/>
            <a:ext cx="8548535" cy="3529187"/>
          </a:xfrm>
          <a:prstGeom prst="rect">
            <a:avLst/>
          </a:prstGeom>
        </p:spPr>
        <p:txBody>
          <a:bodyPr/>
          <a:lstStyle/>
          <a:p>
            <a:pPr/>
            <a:r>
              <a:t>Calotte glaciaire boréale de Mars</a:t>
            </a:r>
          </a:p>
        </p:txBody>
      </p:sp>
      <p:sp>
        <p:nvSpPr>
          <p:cNvPr id="265" name="Les parties blanches faites de neige carbonique recouvrent et protègent la glace de la sublimation"/>
          <p:cNvSpPr txBox="1"/>
          <p:nvPr>
            <p:ph type="body" idx="21"/>
          </p:nvPr>
        </p:nvSpPr>
        <p:spPr>
          <a:xfrm>
            <a:off x="1206500" y="5000885"/>
            <a:ext cx="8548535" cy="79285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Les parties blanches faites de neige carbonique recouvrent et protègent la glace de la sublimation </a:t>
            </a:r>
          </a:p>
        </p:txBody>
      </p:sp>
      <p:pic>
        <p:nvPicPr>
          <p:cNvPr id="266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62845" y="0"/>
            <a:ext cx="13716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NASA"/>
          <p:cNvSpPr txBox="1"/>
          <p:nvPr/>
        </p:nvSpPr>
        <p:spPr>
          <a:xfrm>
            <a:off x="21171935" y="12872167"/>
            <a:ext cx="1739495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NASA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Le diagramme de phase de l’eau (H2O)"/>
          <p:cNvSpPr txBox="1"/>
          <p:nvPr>
            <p:ph type="title"/>
          </p:nvPr>
        </p:nvSpPr>
        <p:spPr>
          <a:xfrm>
            <a:off x="1206500" y="73269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Le diagramme de phase de l’eau (H</a:t>
            </a:r>
            <a:r>
              <a:rPr baseline="-5999"/>
              <a:t>2</a:t>
            </a:r>
            <a:r>
              <a:t>O)</a:t>
            </a:r>
          </a:p>
        </p:txBody>
      </p:sp>
      <p:pic>
        <p:nvPicPr>
          <p:cNvPr id="270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60558" y="1488940"/>
            <a:ext cx="16062884" cy="121977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Les différents états de l’eau"/>
          <p:cNvSpPr txBox="1"/>
          <p:nvPr>
            <p:ph type="title"/>
          </p:nvPr>
        </p:nvSpPr>
        <p:spPr>
          <a:xfrm>
            <a:off x="1206500" y="307730"/>
            <a:ext cx="21971000" cy="1434950"/>
          </a:xfrm>
          <a:prstGeom prst="rect">
            <a:avLst/>
          </a:prstGeom>
        </p:spPr>
        <p:txBody>
          <a:bodyPr/>
          <a:lstStyle/>
          <a:p>
            <a:pPr/>
            <a:r>
              <a:t>Les différents états de l’eau</a:t>
            </a:r>
          </a:p>
        </p:txBody>
      </p:sp>
      <p:sp>
        <p:nvSpPr>
          <p:cNvPr id="273" name="Sous-titre de diapositiv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4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8538" y="1947407"/>
            <a:ext cx="22406924" cy="11315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La sonde Phoenix a trouvé de la glace à…"/>
          <p:cNvSpPr txBox="1"/>
          <p:nvPr>
            <p:ph type="title"/>
          </p:nvPr>
        </p:nvSpPr>
        <p:spPr>
          <a:xfrm>
            <a:off x="1206500" y="947249"/>
            <a:ext cx="8788835" cy="5959439"/>
          </a:xfrm>
          <a:prstGeom prst="rect">
            <a:avLst/>
          </a:prstGeom>
        </p:spPr>
        <p:txBody>
          <a:bodyPr/>
          <a:lstStyle/>
          <a:p>
            <a:pPr/>
            <a:r>
              <a:t>La sonde Phoenix a trouvé de la glace à </a:t>
            </a:r>
          </a:p>
          <a:p>
            <a:pPr/>
            <a:r>
              <a:t>5 cm de profondeur</a:t>
            </a:r>
          </a:p>
        </p:txBody>
      </p:sp>
      <p:sp>
        <p:nvSpPr>
          <p:cNvPr id="277" name="Les cailloux de glace dans la tranchée se sont sublimés (« vaporisés ») en 4 jours martiens"/>
          <p:cNvSpPr txBox="1"/>
          <p:nvPr>
            <p:ph type="body" idx="21"/>
          </p:nvPr>
        </p:nvSpPr>
        <p:spPr>
          <a:xfrm>
            <a:off x="1206500" y="7023116"/>
            <a:ext cx="8191691" cy="63500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Les cailloux de glace dans la tranchée se sont sublimés (« vaporisés ») en 4 jours martiens</a:t>
            </a:r>
          </a:p>
        </p:txBody>
      </p:sp>
      <p:pic>
        <p:nvPicPr>
          <p:cNvPr id="278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66287" y="100623"/>
            <a:ext cx="14256790" cy="13629490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NASA/JPL"/>
          <p:cNvSpPr txBox="1"/>
          <p:nvPr/>
        </p:nvSpPr>
        <p:spPr>
          <a:xfrm>
            <a:off x="13757088" y="12960092"/>
            <a:ext cx="299283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NASA/JPL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93668" y="6701930"/>
            <a:ext cx="12339178" cy="7023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vidéo-collée.png" descr="vidéo-collé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1549" y="3617333"/>
            <a:ext cx="11199937" cy="7466625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La ceinture d’astéroïd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 ceinture d’astéroïdes</a:t>
            </a:r>
          </a:p>
        </p:txBody>
      </p:sp>
      <p:sp>
        <p:nvSpPr>
          <p:cNvPr id="284" name="Certains sont riches en eau"/>
          <p:cNvSpPr txBox="1"/>
          <p:nvPr>
            <p:ph type="body" idx="21"/>
          </p:nvPr>
        </p:nvSpPr>
        <p:spPr>
          <a:xfrm>
            <a:off x="1206500" y="2832116"/>
            <a:ext cx="21971000" cy="23762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Certains sont riches en eau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nètes gazeus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Planètes gazeuses</a:t>
            </a:r>
          </a:p>
        </p:txBody>
      </p:sp>
      <p:sp>
        <p:nvSpPr>
          <p:cNvPr id="287" name="Elles se trouvent au delà de la ligne de glace…"/>
          <p:cNvSpPr txBox="1"/>
          <p:nvPr>
            <p:ph type="body" idx="21"/>
          </p:nvPr>
        </p:nvSpPr>
        <p:spPr>
          <a:xfrm>
            <a:off x="1206500" y="3092566"/>
            <a:ext cx="21971000" cy="98962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defTabSz="792479">
              <a:defRPr sz="5280"/>
            </a:pPr>
            <a:r>
              <a:t>Elles se trouvent au delà de la ligne de glace</a:t>
            </a:r>
          </a:p>
          <a:p>
            <a:pPr defTabSz="792479">
              <a:defRPr sz="5280"/>
            </a:pPr>
          </a:p>
          <a:p>
            <a:pPr defTabSz="792479">
              <a:defRPr sz="5280"/>
            </a:pPr>
            <a:r>
              <a:t>Formées essentiellement d’hydrogène et d’hélium          </a:t>
            </a:r>
          </a:p>
          <a:p>
            <a:pPr defTabSz="792479">
              <a:defRPr sz="5280"/>
            </a:pPr>
          </a:p>
          <a:p>
            <a:pPr defTabSz="792479">
              <a:defRPr sz="5280"/>
            </a:pPr>
            <a:r>
              <a:t>Elles sont entourées d’</a:t>
            </a:r>
            <a:r>
              <a:rPr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anneaux</a:t>
            </a:r>
            <a:r>
              <a:t> contenant de grandes quantités de </a:t>
            </a:r>
            <a:r>
              <a:rPr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cristaux de glace</a:t>
            </a:r>
          </a:p>
          <a:p>
            <a:pPr defTabSz="792479">
              <a:defRPr sz="5280"/>
            </a:pPr>
          </a:p>
          <a:p>
            <a:pPr defTabSz="792479">
              <a:defRPr sz="5280"/>
            </a:pPr>
            <a:r>
              <a:t>Elles possèdent de très </a:t>
            </a:r>
            <a:r>
              <a:rPr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nombreux satellites très riches en glace</a:t>
            </a:r>
            <a:r>
              <a:t> et dont certains possèdent des </a:t>
            </a:r>
            <a:r>
              <a:rPr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océans d’eau liquide</a:t>
            </a:r>
            <a:r>
              <a:t> </a:t>
            </a:r>
          </a:p>
          <a:p>
            <a:pPr defTabSz="792479">
              <a:defRPr sz="5280"/>
            </a:pPr>
            <a:r>
              <a:t>sous leur croûte</a:t>
            </a:r>
          </a:p>
          <a:p>
            <a:pPr defTabSz="792479">
              <a:defRPr sz="528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omposition chimique de l’Univers"/>
          <p:cNvSpPr txBox="1"/>
          <p:nvPr>
            <p:ph type="title"/>
          </p:nvPr>
        </p:nvSpPr>
        <p:spPr>
          <a:xfrm>
            <a:off x="1206500" y="952500"/>
            <a:ext cx="8035422" cy="7439821"/>
          </a:xfrm>
          <a:prstGeom prst="rect">
            <a:avLst/>
          </a:prstGeom>
        </p:spPr>
        <p:txBody>
          <a:bodyPr/>
          <a:lstStyle/>
          <a:p>
            <a:pPr/>
            <a:r>
              <a:t>Composition chimique de l’Univers</a:t>
            </a:r>
          </a:p>
        </p:txBody>
      </p:sp>
      <p:sp>
        <p:nvSpPr>
          <p:cNvPr id="184" name="L’oxyde d’hydrogène (H2O) est le plus abondant des oxydes dans l’Univers"/>
          <p:cNvSpPr txBox="1"/>
          <p:nvPr>
            <p:ph type="body" idx="21"/>
          </p:nvPr>
        </p:nvSpPr>
        <p:spPr>
          <a:xfrm>
            <a:off x="839810" y="8693655"/>
            <a:ext cx="8574752" cy="49270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L’oxyde d’hydrogène (H</a:t>
            </a:r>
            <a:r>
              <a:rPr sz="4600"/>
              <a:t>2</a:t>
            </a:r>
            <a:r>
              <a:t>O) est le plus abondant des oxydes dans l’Univers</a:t>
            </a:r>
          </a:p>
        </p:txBody>
      </p:sp>
      <p:pic>
        <p:nvPicPr>
          <p:cNvPr id="185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16420" y="0"/>
            <a:ext cx="1453993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Jupiter…"/>
          <p:cNvSpPr txBox="1"/>
          <p:nvPr>
            <p:ph type="title"/>
          </p:nvPr>
        </p:nvSpPr>
        <p:spPr>
          <a:xfrm>
            <a:off x="1206500" y="952500"/>
            <a:ext cx="21971000" cy="3087514"/>
          </a:xfrm>
          <a:prstGeom prst="rect">
            <a:avLst/>
          </a:prstGeom>
        </p:spPr>
        <p:txBody>
          <a:bodyPr/>
          <a:lstStyle/>
          <a:p>
            <a:pPr/>
            <a:r>
              <a:t>Jupiter </a:t>
            </a:r>
          </a:p>
          <a:p>
            <a:pPr/>
            <a:r>
              <a:t>et ses satellites</a:t>
            </a:r>
          </a:p>
        </p:txBody>
      </p:sp>
      <p:pic>
        <p:nvPicPr>
          <p:cNvPr id="290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rcRect l="7692" t="9188" r="0" b="0"/>
          <a:stretch>
            <a:fillRect/>
          </a:stretch>
        </p:blipFill>
        <p:spPr>
          <a:xfrm>
            <a:off x="9843476" y="1115646"/>
            <a:ext cx="12660924" cy="12455770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Image Hubble"/>
          <p:cNvSpPr txBox="1"/>
          <p:nvPr/>
        </p:nvSpPr>
        <p:spPr>
          <a:xfrm>
            <a:off x="17428365" y="12860446"/>
            <a:ext cx="3931007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Image Hubble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Le satellite Europ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 satellite Europe</a:t>
            </a:r>
          </a:p>
        </p:txBody>
      </p:sp>
      <p:sp>
        <p:nvSpPr>
          <p:cNvPr id="294" name="Croûte glacée et océan dessou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Croûte glacée et océan dessous</a:t>
            </a:r>
          </a:p>
        </p:txBody>
      </p:sp>
      <p:pic>
        <p:nvPicPr>
          <p:cNvPr id="295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73219" y="1060450"/>
            <a:ext cx="11595101" cy="11595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vidéo-collée.png" descr="vidéo-collé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762334" y="3777765"/>
            <a:ext cx="14194896" cy="9850313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© NASA/JPL/Space Science Institute"/>
          <p:cNvSpPr txBox="1"/>
          <p:nvPr/>
        </p:nvSpPr>
        <p:spPr>
          <a:xfrm>
            <a:off x="11012116" y="12787923"/>
            <a:ext cx="510648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26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© NASA/JPL/Space Science Institute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6106" y="-181377"/>
            <a:ext cx="25028894" cy="14078754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Saturne…"/>
          <p:cNvSpPr txBox="1"/>
          <p:nvPr>
            <p:ph type="title"/>
          </p:nvPr>
        </p:nvSpPr>
        <p:spPr>
          <a:xfrm>
            <a:off x="1206500" y="952500"/>
            <a:ext cx="21971000" cy="2810808"/>
          </a:xfrm>
          <a:prstGeom prst="rect">
            <a:avLst/>
          </a:prstGeom>
        </p:spPr>
        <p:txBody>
          <a:bodyPr/>
          <a:lstStyle/>
          <a:p>
            <a:pPr/>
            <a:r>
              <a:t>Saturne </a:t>
            </a:r>
          </a:p>
          <a:p>
            <a:pPr/>
            <a:r>
              <a:t>et ses satellites</a:t>
            </a:r>
          </a:p>
        </p:txBody>
      </p:sp>
      <p:sp>
        <p:nvSpPr>
          <p:cNvPr id="301" name="Ses anneaux sont essentiellement formés de blocs de glace"/>
          <p:cNvSpPr txBox="1"/>
          <p:nvPr>
            <p:ph type="body" idx="21"/>
          </p:nvPr>
        </p:nvSpPr>
        <p:spPr>
          <a:xfrm>
            <a:off x="1206500" y="3564808"/>
            <a:ext cx="8181045" cy="82492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Ses anneaux sont essentiellement formés de blocs de glace</a:t>
            </a:r>
          </a:p>
        </p:txBody>
      </p:sp>
      <p:sp>
        <p:nvSpPr>
          <p:cNvPr id="302" name="© NASA/JPL/Space Science Institute"/>
          <p:cNvSpPr txBox="1"/>
          <p:nvPr/>
        </p:nvSpPr>
        <p:spPr>
          <a:xfrm>
            <a:off x="18436669" y="13002846"/>
            <a:ext cx="510648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26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© NASA/JPL/Space Science Institute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Le satellite Encela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 satellite Encelade</a:t>
            </a:r>
          </a:p>
        </p:txBody>
      </p:sp>
      <p:sp>
        <p:nvSpPr>
          <p:cNvPr id="305" name="Geyser de vapeur d’eau"/>
          <p:cNvSpPr txBox="1"/>
          <p:nvPr>
            <p:ph type="body" idx="21"/>
          </p:nvPr>
        </p:nvSpPr>
        <p:spPr>
          <a:xfrm>
            <a:off x="1206500" y="2249704"/>
            <a:ext cx="21971000" cy="9347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Geyser de vapeur d’eau</a:t>
            </a:r>
          </a:p>
        </p:txBody>
      </p:sp>
      <p:pic>
        <p:nvPicPr>
          <p:cNvPr id="306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31847" y="4659922"/>
            <a:ext cx="16256001" cy="914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vidéo-collée.png" descr="vidéo-collé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95321" y="53730"/>
            <a:ext cx="1087304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© NASA/JPL/Space Science Institute"/>
          <p:cNvSpPr txBox="1"/>
          <p:nvPr/>
        </p:nvSpPr>
        <p:spPr>
          <a:xfrm>
            <a:off x="17029038" y="12851423"/>
            <a:ext cx="510648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2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© NASA/JPL/Space Science Institute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Le satellite Tita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 satellite Titan</a:t>
            </a:r>
          </a:p>
        </p:txBody>
      </p:sp>
      <p:pic>
        <p:nvPicPr>
          <p:cNvPr id="311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365" y="2280827"/>
            <a:ext cx="9989618" cy="11581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vidéo-collée.png" descr="vidéo-collé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26615" y="0"/>
            <a:ext cx="13716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© NASA/JPL/Space Science Institute"/>
          <p:cNvSpPr txBox="1"/>
          <p:nvPr/>
        </p:nvSpPr>
        <p:spPr>
          <a:xfrm>
            <a:off x="9820270" y="13090769"/>
            <a:ext cx="510648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26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© NASA/JPL/Space Science Institute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age 4" descr="Imag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67195" y="0"/>
            <a:ext cx="6858003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Le sol de Tita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 sol de Titan</a:t>
            </a:r>
          </a:p>
        </p:txBody>
      </p:sp>
      <p:sp>
        <p:nvSpPr>
          <p:cNvPr id="317" name="hydrocarbures"/>
          <p:cNvSpPr txBox="1"/>
          <p:nvPr/>
        </p:nvSpPr>
        <p:spPr>
          <a:xfrm>
            <a:off x="12352273" y="5158384"/>
            <a:ext cx="404378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hydrocarbures</a:t>
            </a:r>
          </a:p>
        </p:txBody>
      </p:sp>
      <p:sp>
        <p:nvSpPr>
          <p:cNvPr id="318" name="galets de glace"/>
          <p:cNvSpPr txBox="1"/>
          <p:nvPr/>
        </p:nvSpPr>
        <p:spPr>
          <a:xfrm>
            <a:off x="12047880" y="10212984"/>
            <a:ext cx="424616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galets de glace</a:t>
            </a:r>
          </a:p>
        </p:txBody>
      </p:sp>
      <p:sp>
        <p:nvSpPr>
          <p:cNvPr id="319" name="NASA/ESA/Huygens"/>
          <p:cNvSpPr txBox="1"/>
          <p:nvPr/>
        </p:nvSpPr>
        <p:spPr>
          <a:xfrm>
            <a:off x="17254473" y="12783311"/>
            <a:ext cx="4779773" cy="696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NASA/ESA/Huygens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Les géantes de gl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Les géantes de glace</a:t>
            </a:r>
          </a:p>
        </p:txBody>
      </p:sp>
      <p:sp>
        <p:nvSpPr>
          <p:cNvPr id="322" name="Ces planètes contiennent de la glace dans leur manteau"/>
          <p:cNvSpPr txBox="1"/>
          <p:nvPr>
            <p:ph type="body" idx="21"/>
          </p:nvPr>
        </p:nvSpPr>
        <p:spPr>
          <a:xfrm>
            <a:off x="1206500" y="4283824"/>
            <a:ext cx="21971000" cy="9347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Ces planètes contiennent de la glace dans leur manteau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Uranus…"/>
          <p:cNvSpPr txBox="1"/>
          <p:nvPr>
            <p:ph type="title"/>
          </p:nvPr>
        </p:nvSpPr>
        <p:spPr>
          <a:xfrm>
            <a:off x="1323730" y="1011115"/>
            <a:ext cx="11426185" cy="3990214"/>
          </a:xfrm>
          <a:prstGeom prst="rect">
            <a:avLst/>
          </a:prstGeom>
        </p:spPr>
        <p:txBody>
          <a:bodyPr/>
          <a:lstStyle/>
          <a:p>
            <a:pPr/>
            <a:r>
              <a:t>Uranus </a:t>
            </a:r>
          </a:p>
          <a:p>
            <a:pPr/>
            <a:r>
              <a:t>et ses satellites</a:t>
            </a:r>
          </a:p>
        </p:txBody>
      </p:sp>
      <p:pic>
        <p:nvPicPr>
          <p:cNvPr id="325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10678" y="-12555"/>
            <a:ext cx="9328168" cy="13741110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Voyager 2/NASA"/>
          <p:cNvSpPr txBox="1"/>
          <p:nvPr/>
        </p:nvSpPr>
        <p:spPr>
          <a:xfrm>
            <a:off x="19091088" y="12971457"/>
            <a:ext cx="3423159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Voyager 2/NASA</a:t>
            </a:r>
          </a:p>
        </p:txBody>
      </p:sp>
      <p:pic>
        <p:nvPicPr>
          <p:cNvPr id="327" name="vidéo-collée.png" descr="vidéo-collée.png"/>
          <p:cNvPicPr>
            <a:picLocks noChangeAspect="1"/>
          </p:cNvPicPr>
          <p:nvPr/>
        </p:nvPicPr>
        <p:blipFill>
          <a:blip r:embed="rId3">
            <a:extLst/>
          </a:blip>
          <a:srcRect l="40846" t="0" r="0" b="18920"/>
          <a:stretch>
            <a:fillRect/>
          </a:stretch>
        </p:blipFill>
        <p:spPr>
          <a:xfrm>
            <a:off x="9769" y="3559947"/>
            <a:ext cx="9336841" cy="95213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22237" y="855556"/>
            <a:ext cx="14478257" cy="12004888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Le satellite Titan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 satellite Titania</a:t>
            </a:r>
          </a:p>
        </p:txBody>
      </p:sp>
      <p:sp>
        <p:nvSpPr>
          <p:cNvPr id="331" name="possède peut-être…"/>
          <p:cNvSpPr txBox="1"/>
          <p:nvPr/>
        </p:nvSpPr>
        <p:spPr>
          <a:xfrm>
            <a:off x="1150602" y="3376287"/>
            <a:ext cx="8689197" cy="1808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b="1" sz="5500"/>
            </a:pPr>
            <a:r>
              <a:t>possède peut-être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b="1" sz="5500"/>
            </a:pPr>
            <a:r>
              <a:t>un océan profond</a:t>
            </a:r>
          </a:p>
        </p:txBody>
      </p:sp>
      <p:sp>
        <p:nvSpPr>
          <p:cNvPr id="332" name="Voyager 2/NASA"/>
          <p:cNvSpPr txBox="1"/>
          <p:nvPr/>
        </p:nvSpPr>
        <p:spPr>
          <a:xfrm>
            <a:off x="19091088" y="12971457"/>
            <a:ext cx="3423159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Voyager 2/NASA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Neptune…"/>
          <p:cNvSpPr txBox="1"/>
          <p:nvPr>
            <p:ph type="title"/>
          </p:nvPr>
        </p:nvSpPr>
        <p:spPr>
          <a:xfrm>
            <a:off x="1206500" y="947249"/>
            <a:ext cx="21971000" cy="2851221"/>
          </a:xfrm>
          <a:prstGeom prst="rect">
            <a:avLst/>
          </a:prstGeom>
        </p:spPr>
        <p:txBody>
          <a:bodyPr/>
          <a:lstStyle/>
          <a:p>
            <a:pPr/>
            <a:r>
              <a:t>Neptune</a:t>
            </a:r>
          </a:p>
          <a:p>
            <a:pPr/>
            <a:r>
              <a:t>et ses satellites </a:t>
            </a:r>
          </a:p>
        </p:txBody>
      </p:sp>
      <p:pic>
        <p:nvPicPr>
          <p:cNvPr id="335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05203" y="21928"/>
            <a:ext cx="13672143" cy="13672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vidéo-collée.png" descr="vidéo-collé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461" y="5287889"/>
            <a:ext cx="10851036" cy="8351423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Voyager 2/NASA"/>
          <p:cNvSpPr txBox="1"/>
          <p:nvPr/>
        </p:nvSpPr>
        <p:spPr>
          <a:xfrm>
            <a:off x="19091088" y="12971457"/>
            <a:ext cx="3423159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Voyager 2/NASA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Il y a beaucoup d’eau dans l’Univ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Il y a beaucoup d’eau dans l’Univers</a:t>
            </a:r>
          </a:p>
        </p:txBody>
      </p:sp>
      <p:sp>
        <p:nvSpPr>
          <p:cNvPr id="188" name="Elle est sous forme de glace dans de grands nuages de gaz et de poussières…"/>
          <p:cNvSpPr txBox="1"/>
          <p:nvPr>
            <p:ph type="body" idx="21"/>
          </p:nvPr>
        </p:nvSpPr>
        <p:spPr>
          <a:xfrm>
            <a:off x="1206500" y="3918174"/>
            <a:ext cx="21971000" cy="587965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 sz="6100"/>
            </a:pPr>
            <a:r>
              <a:t>Elle est sous forme de </a:t>
            </a:r>
            <a:r>
              <a:rPr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glace</a:t>
            </a:r>
            <a:r>
              <a:t> dans de grands nuages de gaz et de poussières</a:t>
            </a:r>
          </a:p>
          <a:p>
            <a:pPr>
              <a:defRPr sz="6100"/>
            </a:pPr>
          </a:p>
          <a:p>
            <a:pPr>
              <a:defRPr sz="6100"/>
            </a:pPr>
            <a:r>
              <a:t>Cette glace est également présente dans de nombreuses planètes et comètes qui tournent autour d’étoiles semblables au Soleil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Le satellite Trit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 satellite Triton</a:t>
            </a:r>
          </a:p>
        </p:txBody>
      </p:sp>
      <p:pic>
        <p:nvPicPr>
          <p:cNvPr id="340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40994" y="1001858"/>
            <a:ext cx="13520681" cy="10521549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© NASA/JPL/USGS"/>
          <p:cNvSpPr txBox="1"/>
          <p:nvPr/>
        </p:nvSpPr>
        <p:spPr>
          <a:xfrm>
            <a:off x="20228394" y="13077091"/>
            <a:ext cx="2461507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2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© NASA/JPL/USGS</a:t>
            </a:r>
          </a:p>
        </p:txBody>
      </p:sp>
      <p:pic>
        <p:nvPicPr>
          <p:cNvPr id="342" name="vidéo-collée.png" descr="vidéo-collé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400" y="5569521"/>
            <a:ext cx="10304003" cy="5796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1264" y="3333127"/>
            <a:ext cx="11071619" cy="10412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vidéo-collée.png" descr="vidéo-collée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10181469" y="0"/>
            <a:ext cx="13716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La ceinture de Kuip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 ceinture de Kuiper</a:t>
            </a:r>
          </a:p>
        </p:txBody>
      </p:sp>
      <p:sp>
        <p:nvSpPr>
          <p:cNvPr id="347" name="La planète naine Pluton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La planète naine Pluton</a:t>
            </a:r>
          </a:p>
        </p:txBody>
      </p:sp>
      <p:sp>
        <p:nvSpPr>
          <p:cNvPr id="348" name="New Horizons/NASA"/>
          <p:cNvSpPr txBox="1"/>
          <p:nvPr/>
        </p:nvSpPr>
        <p:spPr>
          <a:xfrm>
            <a:off x="19560012" y="12854226"/>
            <a:ext cx="4228148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New Horizons/NASA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Montagnes de glace…"/>
          <p:cNvSpPr txBox="1"/>
          <p:nvPr>
            <p:ph type="title"/>
          </p:nvPr>
        </p:nvSpPr>
        <p:spPr>
          <a:xfrm>
            <a:off x="1206500" y="454269"/>
            <a:ext cx="9518551" cy="7810288"/>
          </a:xfrm>
          <a:prstGeom prst="rect">
            <a:avLst/>
          </a:prstGeom>
        </p:spPr>
        <p:txBody>
          <a:bodyPr/>
          <a:lstStyle/>
          <a:p>
            <a:pPr/>
            <a:r>
              <a:t>Montagnes de glace </a:t>
            </a:r>
          </a:p>
          <a:p>
            <a:pPr/>
            <a:r>
              <a:t>et </a:t>
            </a:r>
          </a:p>
          <a:p>
            <a:pPr/>
            <a:r>
              <a:t>mer d’azote solide</a:t>
            </a:r>
          </a:p>
        </p:txBody>
      </p:sp>
      <p:pic>
        <p:nvPicPr>
          <p:cNvPr id="351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70562" y="-18325"/>
            <a:ext cx="13752650" cy="13752650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New Horizons/NASA"/>
          <p:cNvSpPr txBox="1"/>
          <p:nvPr/>
        </p:nvSpPr>
        <p:spPr>
          <a:xfrm>
            <a:off x="6400858" y="12942149"/>
            <a:ext cx="4228149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pPr/>
            <a:r>
              <a:t>New Horizons/NASA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Les comètes (nuage de Oort)"/>
          <p:cNvSpPr txBox="1"/>
          <p:nvPr>
            <p:ph type="title"/>
          </p:nvPr>
        </p:nvSpPr>
        <p:spPr>
          <a:xfrm>
            <a:off x="1206500" y="952500"/>
            <a:ext cx="9513972" cy="4180828"/>
          </a:xfrm>
          <a:prstGeom prst="rect">
            <a:avLst/>
          </a:prstGeom>
        </p:spPr>
        <p:txBody>
          <a:bodyPr/>
          <a:lstStyle/>
          <a:p>
            <a:pPr/>
            <a:r>
              <a:t>Les comètes (nuage de Oort)</a:t>
            </a:r>
          </a:p>
        </p:txBody>
      </p:sp>
      <p:sp>
        <p:nvSpPr>
          <p:cNvPr id="355" name="Le nuage de Oort en forme de sphère entoure le système solaire"/>
          <p:cNvSpPr txBox="1"/>
          <p:nvPr>
            <p:ph type="body" idx="21"/>
          </p:nvPr>
        </p:nvSpPr>
        <p:spPr>
          <a:xfrm>
            <a:off x="1353038" y="5000885"/>
            <a:ext cx="9394338" cy="86702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Le nuage de Oort en forme de sphère entoure le système solaire </a:t>
            </a:r>
          </a:p>
        </p:txBody>
      </p:sp>
      <p:pic>
        <p:nvPicPr>
          <p:cNvPr id="356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52737" y="109414"/>
            <a:ext cx="13383175" cy="134971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Les comètes sont formées à ≈ 80 % d’eau"/>
          <p:cNvSpPr txBox="1"/>
          <p:nvPr>
            <p:ph type="title"/>
          </p:nvPr>
        </p:nvSpPr>
        <p:spPr>
          <a:xfrm>
            <a:off x="1206500" y="4674577"/>
            <a:ext cx="21971000" cy="1433163"/>
          </a:xfrm>
          <a:prstGeom prst="rect">
            <a:avLst/>
          </a:prstGeom>
        </p:spPr>
        <p:txBody>
          <a:bodyPr/>
          <a:lstStyle/>
          <a:p>
            <a:pPr/>
            <a:r>
              <a:t>Les comètes sont formées à ≈ 80 % d’eau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25692" y="3194538"/>
            <a:ext cx="16256001" cy="9144001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La comète Neowi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 comète Neowise</a:t>
            </a:r>
          </a:p>
        </p:txBody>
      </p:sp>
      <p:sp>
        <p:nvSpPr>
          <p:cNvPr id="362" name="Deux queues sont visibles :…"/>
          <p:cNvSpPr txBox="1"/>
          <p:nvPr>
            <p:ph type="body" idx="21"/>
          </p:nvPr>
        </p:nvSpPr>
        <p:spPr>
          <a:xfrm>
            <a:off x="1235807" y="3271732"/>
            <a:ext cx="6713257" cy="102687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Deux queues sont visibles :</a:t>
            </a:r>
          </a:p>
          <a:p>
            <a:pPr/>
          </a:p>
          <a:p>
            <a:pPr/>
            <a:r>
              <a:t>en blanc queue de poussières</a:t>
            </a:r>
          </a:p>
          <a:p>
            <a:pPr/>
          </a:p>
          <a:p>
            <a:pPr/>
            <a:r>
              <a:t>en bleu queue de gaz ionisé en position anti-solaire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L’eau est donc de plus en plus abondante lorsqu’on s’éloigne du Soleil"/>
          <p:cNvSpPr txBox="1"/>
          <p:nvPr>
            <p:ph type="title"/>
          </p:nvPr>
        </p:nvSpPr>
        <p:spPr>
          <a:xfrm>
            <a:off x="1206500" y="952500"/>
            <a:ext cx="21971000" cy="2327002"/>
          </a:xfrm>
          <a:prstGeom prst="rect">
            <a:avLst/>
          </a:prstGeom>
        </p:spPr>
        <p:txBody>
          <a:bodyPr/>
          <a:lstStyle>
            <a:lvl1pPr defTabSz="2292038">
              <a:defRPr spc="-159" sz="7990"/>
            </a:lvl1pPr>
          </a:lstStyle>
          <a:p>
            <a:pPr/>
            <a:r>
              <a:t>L’eau est donc de plus en plus abondante lorsqu’on s’éloigne du Soleil</a:t>
            </a:r>
          </a:p>
        </p:txBody>
      </p:sp>
      <p:sp>
        <p:nvSpPr>
          <p:cNvPr id="365" name="Les quatre premières planètes, dont la Terre, sont pauvres en eau…"/>
          <p:cNvSpPr txBox="1"/>
          <p:nvPr>
            <p:ph type="body" idx="21"/>
          </p:nvPr>
        </p:nvSpPr>
        <p:spPr>
          <a:xfrm>
            <a:off x="1206500" y="3799270"/>
            <a:ext cx="21971000" cy="89745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Les quatre premières planètes, dont la Terre, sont pauvres en eau</a:t>
            </a:r>
          </a:p>
          <a:p>
            <a:pPr/>
          </a:p>
          <a:p>
            <a:pPr/>
            <a:r>
              <a:t>Après la ligne de glace, les quatre planètes suivantes, leurs anneaux et leurs satellites sont riches en eau</a:t>
            </a:r>
          </a:p>
          <a:p>
            <a:pPr/>
          </a:p>
          <a:p>
            <a:pPr/>
            <a:r>
              <a:t>Beaucoup de satellites des planètes gazeuses possèdent un océan d’eau liquide sous leur croûte glacée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ous-titre de diapositive"/>
          <p:cNvSpPr txBox="1"/>
          <p:nvPr>
            <p:ph type="body" idx="21"/>
          </p:nvPr>
        </p:nvSpPr>
        <p:spPr>
          <a:xfrm>
            <a:off x="1206500" y="639061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8" name="D’où vient l’eau de la Terre ?"/>
          <p:cNvSpPr txBox="1"/>
          <p:nvPr/>
        </p:nvSpPr>
        <p:spPr>
          <a:xfrm>
            <a:off x="1206500" y="3326422"/>
            <a:ext cx="21971000" cy="1434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80000"/>
              </a:lnSpc>
              <a:spcBef>
                <a:spcPts val="0"/>
              </a:spcBef>
              <a:defRPr b="1" spc="-170" sz="8500"/>
            </a:lvl1pPr>
          </a:lstStyle>
          <a:p>
            <a:pPr/>
            <a:r>
              <a:t>D’où vient l’eau de la Terre 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Chondrite carbonée                                 Chondrite à enstatite…"/>
          <p:cNvSpPr txBox="1"/>
          <p:nvPr>
            <p:ph type="body" idx="21"/>
          </p:nvPr>
        </p:nvSpPr>
        <p:spPr>
          <a:xfrm>
            <a:off x="1206500" y="2523778"/>
            <a:ext cx="21971000" cy="16534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2" marL="0" indent="859536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pPr>
            <a:r>
              <a:rPr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Chondrite carbonée</a:t>
            </a:r>
            <a:r>
              <a:t>                                 </a:t>
            </a:r>
            <a:r>
              <a:rPr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Chondrite à enstatite</a:t>
            </a:r>
          </a:p>
          <a:p>
            <a:pPr lvl="2" marL="0" indent="859536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pPr>
            <a:r>
              <a:t>Minéraux hydratés                                   H et O dans les minéraux</a:t>
            </a:r>
          </a:p>
        </p:txBody>
      </p:sp>
      <p:pic>
        <p:nvPicPr>
          <p:cNvPr id="371" name="Image 3" descr="Image 3"/>
          <p:cNvPicPr>
            <a:picLocks noChangeAspect="1"/>
          </p:cNvPicPr>
          <p:nvPr/>
        </p:nvPicPr>
        <p:blipFill>
          <a:blip r:embed="rId2">
            <a:extLst/>
          </a:blip>
          <a:srcRect l="0" t="0" r="0" b="5371"/>
          <a:stretch>
            <a:fillRect/>
          </a:stretch>
        </p:blipFill>
        <p:spPr>
          <a:xfrm>
            <a:off x="0" y="4313349"/>
            <a:ext cx="24384000" cy="8260550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Jon Taylor/Flickr,                                                Laurette Piani et Christine Fieni/MNHN"/>
          <p:cNvSpPr txBox="1"/>
          <p:nvPr/>
        </p:nvSpPr>
        <p:spPr>
          <a:xfrm>
            <a:off x="101553" y="12998450"/>
            <a:ext cx="24180895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3700"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FFFFFF"/>
                </a:solidFill>
                <a:uFillTx/>
              </a:defRPr>
            </a:pPr>
            <a:r>
              <a:rPr u="sng">
                <a:solidFill>
                  <a:srgbClr val="F28943"/>
                </a:solidFill>
                <a:uFill>
                  <a:solidFill>
                    <a:srgbClr val="F28943"/>
                  </a:solidFill>
                </a:uFill>
                <a:hlinkClick r:id="rId3" invalidUrl="" action="" tgtFrame="" tooltip="" history="1" highlightClick="0" endSnd="0"/>
              </a:rPr>
              <a:t>                             Jon Taylor/Flickr,                                                Laurette Piani et Christine Fieni/MNHN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Il y aurait dans le manteau de la Terre autant d’eau que dans les océans, voire plus (jusqu’à 10 fois)"/>
          <p:cNvSpPr txBox="1"/>
          <p:nvPr>
            <p:ph type="title"/>
          </p:nvPr>
        </p:nvSpPr>
        <p:spPr>
          <a:xfrm>
            <a:off x="1206500" y="947249"/>
            <a:ext cx="21971000" cy="2337939"/>
          </a:xfrm>
          <a:prstGeom prst="rect">
            <a:avLst/>
          </a:prstGeom>
        </p:spPr>
        <p:txBody>
          <a:bodyPr/>
          <a:lstStyle>
            <a:lvl1pPr defTabSz="2145738">
              <a:defRPr spc="-149" sz="7480"/>
            </a:lvl1pPr>
          </a:lstStyle>
          <a:p>
            <a:pPr/>
            <a:r>
              <a:t>Il y aurait dans le manteau de la Terre autant d’eau que dans les océans, voire plus (jusqu’à 10 fois)</a:t>
            </a:r>
          </a:p>
        </p:txBody>
      </p:sp>
      <p:sp>
        <p:nvSpPr>
          <p:cNvPr id="375" name="Or la Terre s’est formée dans une région pauvre en eau…"/>
          <p:cNvSpPr txBox="1"/>
          <p:nvPr>
            <p:ph type="body" idx="21"/>
          </p:nvPr>
        </p:nvSpPr>
        <p:spPr>
          <a:xfrm>
            <a:off x="1206500" y="4277962"/>
            <a:ext cx="21971000" cy="65482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Or la Terre s’est formée dans une région pauvre en eau</a:t>
            </a:r>
          </a:p>
          <a:p>
            <a:pPr/>
          </a:p>
          <a:p>
            <a:pPr/>
            <a:r>
              <a:t>L’eau serait donc venue d’une autre région, au delà de la ligne de glace</a:t>
            </a:r>
          </a:p>
          <a:p>
            <a:pPr/>
          </a:p>
          <a:p>
            <a:pPr/>
            <a:r>
              <a:t>Elle pourrait venir des astéroïdes riches en glace qui ont bombardé la Terre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70769" y="9769"/>
            <a:ext cx="13696462" cy="13696462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Rechercher"/>
          <p:cNvSpPr/>
          <p:nvPr/>
        </p:nvSpPr>
        <p:spPr>
          <a:xfrm>
            <a:off x="15313483" y="1165358"/>
            <a:ext cx="1162110" cy="13620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00" h="21502" fill="norm" stroke="1" extrusionOk="0">
                <a:moveTo>
                  <a:pt x="7928" y="4"/>
                </a:moveTo>
                <a:cubicBezTo>
                  <a:pt x="6343" y="54"/>
                  <a:pt x="4758" y="513"/>
                  <a:pt x="3383" y="1414"/>
                </a:cubicBezTo>
                <a:cubicBezTo>
                  <a:pt x="-286" y="3816"/>
                  <a:pt x="-1098" y="8454"/>
                  <a:pt x="1573" y="11753"/>
                </a:cubicBezTo>
                <a:cubicBezTo>
                  <a:pt x="3866" y="14587"/>
                  <a:pt x="8102" y="15587"/>
                  <a:pt x="11645" y="14130"/>
                </a:cubicBezTo>
                <a:lnTo>
                  <a:pt x="11895" y="14028"/>
                </a:lnTo>
                <a:lnTo>
                  <a:pt x="12039" y="14238"/>
                </a:lnTo>
                <a:cubicBezTo>
                  <a:pt x="12051" y="14256"/>
                  <a:pt x="12060" y="14269"/>
                  <a:pt x="12071" y="14282"/>
                </a:cubicBezTo>
                <a:lnTo>
                  <a:pt x="17686" y="21218"/>
                </a:lnTo>
                <a:cubicBezTo>
                  <a:pt x="17806" y="21366"/>
                  <a:pt x="17984" y="21464"/>
                  <a:pt x="18188" y="21493"/>
                </a:cubicBezTo>
                <a:cubicBezTo>
                  <a:pt x="18392" y="21522"/>
                  <a:pt x="18597" y="21479"/>
                  <a:pt x="18762" y="21371"/>
                </a:cubicBezTo>
                <a:lnTo>
                  <a:pt x="20082" y="20505"/>
                </a:lnTo>
                <a:cubicBezTo>
                  <a:pt x="20425" y="20281"/>
                  <a:pt x="20502" y="19847"/>
                  <a:pt x="20252" y="19538"/>
                </a:cubicBezTo>
                <a:lnTo>
                  <a:pt x="14637" y="12602"/>
                </a:lnTo>
                <a:cubicBezTo>
                  <a:pt x="14613" y="12572"/>
                  <a:pt x="14586" y="12546"/>
                  <a:pt x="14559" y="12521"/>
                </a:cubicBezTo>
                <a:lnTo>
                  <a:pt x="14359" y="12340"/>
                </a:lnTo>
                <a:lnTo>
                  <a:pt x="14540" y="12143"/>
                </a:lnTo>
                <a:cubicBezTo>
                  <a:pt x="16964" y="9533"/>
                  <a:pt x="17103" y="5790"/>
                  <a:pt x="14878" y="3042"/>
                </a:cubicBezTo>
                <a:cubicBezTo>
                  <a:pt x="13209" y="980"/>
                  <a:pt x="10569" y="-78"/>
                  <a:pt x="7928" y="4"/>
                </a:cubicBezTo>
                <a:close/>
                <a:moveTo>
                  <a:pt x="7952" y="1548"/>
                </a:moveTo>
                <a:cubicBezTo>
                  <a:pt x="8377" y="1533"/>
                  <a:pt x="8807" y="1556"/>
                  <a:pt x="9237" y="1617"/>
                </a:cubicBezTo>
                <a:cubicBezTo>
                  <a:pt x="10956" y="1861"/>
                  <a:pt x="12466" y="2690"/>
                  <a:pt x="13488" y="3952"/>
                </a:cubicBezTo>
                <a:cubicBezTo>
                  <a:pt x="15601" y="6562"/>
                  <a:pt x="14959" y="10231"/>
                  <a:pt x="12058" y="12131"/>
                </a:cubicBezTo>
                <a:cubicBezTo>
                  <a:pt x="10904" y="12887"/>
                  <a:pt x="9563" y="13250"/>
                  <a:pt x="8234" y="13250"/>
                </a:cubicBezTo>
                <a:cubicBezTo>
                  <a:pt x="6221" y="13250"/>
                  <a:pt x="4235" y="12415"/>
                  <a:pt x="2963" y="10843"/>
                </a:cubicBezTo>
                <a:cubicBezTo>
                  <a:pt x="850" y="8233"/>
                  <a:pt x="1491" y="4565"/>
                  <a:pt x="4393" y="2665"/>
                </a:cubicBezTo>
                <a:cubicBezTo>
                  <a:pt x="5446" y="1976"/>
                  <a:pt x="6677" y="1593"/>
                  <a:pt x="7952" y="1548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3754" y="31215"/>
            <a:ext cx="21156492" cy="136535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Fermez le robinet lorsque vous vous lavez les dents !"/>
          <p:cNvSpPr txBox="1"/>
          <p:nvPr/>
        </p:nvSpPr>
        <p:spPr>
          <a:xfrm>
            <a:off x="1291056" y="10147390"/>
            <a:ext cx="21801888" cy="1130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6800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defRPr>
            </a:lvl1pPr>
          </a:lstStyle>
          <a:p>
            <a:pPr/>
            <a:r>
              <a:t>Fermez le robinet lorsque vous vous lavez les dents !</a:t>
            </a:r>
          </a:p>
        </p:txBody>
      </p:sp>
      <p:sp>
        <p:nvSpPr>
          <p:cNvPr id="380" name="Flèche 6"/>
          <p:cNvSpPr/>
          <p:nvPr/>
        </p:nvSpPr>
        <p:spPr>
          <a:xfrm rot="10802131">
            <a:off x="10514038" y="7014064"/>
            <a:ext cx="2644488" cy="2659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9" y="0"/>
                </a:moveTo>
                <a:lnTo>
                  <a:pt x="0" y="7745"/>
                </a:lnTo>
                <a:lnTo>
                  <a:pt x="3340" y="7745"/>
                </a:lnTo>
                <a:lnTo>
                  <a:pt x="3340" y="11267"/>
                </a:lnTo>
                <a:lnTo>
                  <a:pt x="3340" y="12082"/>
                </a:lnTo>
                <a:lnTo>
                  <a:pt x="3340" y="21600"/>
                </a:lnTo>
                <a:lnTo>
                  <a:pt x="10799" y="17023"/>
                </a:lnTo>
                <a:lnTo>
                  <a:pt x="18260" y="21600"/>
                </a:lnTo>
                <a:lnTo>
                  <a:pt x="18260" y="16303"/>
                </a:lnTo>
                <a:lnTo>
                  <a:pt x="18260" y="11267"/>
                </a:lnTo>
                <a:lnTo>
                  <a:pt x="18260" y="7745"/>
                </a:lnTo>
                <a:lnTo>
                  <a:pt x="21600" y="7745"/>
                </a:lnTo>
                <a:lnTo>
                  <a:pt x="10799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1" name="2,1 % sont représentés par la glace des calottes polaires…"/>
          <p:cNvSpPr txBox="1"/>
          <p:nvPr>
            <p:ph type="body" idx="21"/>
          </p:nvPr>
        </p:nvSpPr>
        <p:spPr>
          <a:xfrm>
            <a:off x="850548" y="3211162"/>
            <a:ext cx="21971001" cy="650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defTabSz="610870">
              <a:defRPr b="0" sz="5846"/>
            </a:pPr>
            <a:r>
              <a:t>2,1 % sont représentés par la glace des calottes polaires</a:t>
            </a:r>
          </a:p>
          <a:p>
            <a:pPr defTabSz="610870">
              <a:defRPr b="0" sz="5846"/>
            </a:pPr>
          </a:p>
          <a:p>
            <a:pPr defTabSz="610870">
              <a:defRPr sz="4070"/>
            </a:pPr>
            <a:r>
              <a:rPr b="0" sz="5846"/>
              <a:t>L’eau utile ne représente que   </a:t>
            </a:r>
            <a:r>
              <a:rPr sz="7474"/>
              <a:t>0,7 %</a:t>
            </a:r>
            <a:r>
              <a:rPr sz="6512"/>
              <a:t> </a:t>
            </a:r>
          </a:p>
          <a:p>
            <a:pPr defTabSz="610870">
              <a:defRPr sz="4070"/>
            </a:pPr>
          </a:p>
          <a:p>
            <a:pPr defTabSz="610870">
              <a:defRPr sz="4070"/>
            </a:pPr>
          </a:p>
          <a:p>
            <a:pPr defTabSz="610870">
              <a:defRPr sz="4070"/>
            </a:pPr>
          </a:p>
          <a:p>
            <a:pPr defTabSz="610870">
              <a:defRPr sz="5032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defRPr>
            </a:pPr>
          </a:p>
        </p:txBody>
      </p:sp>
      <p:sp>
        <p:nvSpPr>
          <p:cNvPr id="382" name="L’eau douce ne représente que 2,8 % de l’eau sur Terre"/>
          <p:cNvSpPr txBox="1"/>
          <p:nvPr>
            <p:ph type="title"/>
          </p:nvPr>
        </p:nvSpPr>
        <p:spPr>
          <a:xfrm>
            <a:off x="850548" y="596900"/>
            <a:ext cx="21971001" cy="1434949"/>
          </a:xfrm>
          <a:prstGeom prst="rect">
            <a:avLst/>
          </a:prstGeom>
        </p:spPr>
        <p:txBody>
          <a:bodyPr/>
          <a:lstStyle>
            <a:lvl1pPr defTabSz="1950671">
              <a:defRPr spc="-136" sz="6800"/>
            </a:lvl1pPr>
          </a:lstStyle>
          <a:p>
            <a:pPr/>
            <a:r>
              <a:t>L’eau douce ne représente que 2,8 % de l’eau sur Terre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9" grpId="3"/>
      <p:bldP build="whole" bldLvl="1" animBg="1" rev="0" advAuto="0" spid="381" grpId="1"/>
      <p:bldP build="whole" bldLvl="1" animBg="1" rev="0" advAuto="0" spid="380" grpId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2156" y="-51762"/>
            <a:ext cx="20729288" cy="138195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omment s’est formé le système solaire ?"/>
          <p:cNvSpPr txBox="1"/>
          <p:nvPr>
            <p:ph type="title"/>
          </p:nvPr>
        </p:nvSpPr>
        <p:spPr>
          <a:xfrm>
            <a:off x="1206500" y="947249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Comment s’est formé le système solaire ?</a:t>
            </a:r>
          </a:p>
        </p:txBody>
      </p:sp>
      <p:sp>
        <p:nvSpPr>
          <p:cNvPr id="194" name="Une grosse boulle de gaz s’effondre sur elle même sous l’effet de sa propre gravité…"/>
          <p:cNvSpPr txBox="1"/>
          <p:nvPr>
            <p:ph type="body" idx="21"/>
          </p:nvPr>
        </p:nvSpPr>
        <p:spPr>
          <a:xfrm>
            <a:off x="1206500" y="3359655"/>
            <a:ext cx="21971000" cy="927751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Une grosse boulle de gaz s’effondre sur elle même sous l’effet de sa propre gravité</a:t>
            </a:r>
          </a:p>
          <a:p>
            <a:pPr/>
          </a:p>
          <a:p>
            <a:pPr/>
            <a:r>
              <a:t>Au centre la température et la pression deviennent suffisantes pour que s’allument des réactions thermonucléaires : </a:t>
            </a:r>
          </a:p>
          <a:p>
            <a:pPr/>
            <a:r>
              <a:rPr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le Soleil est né</a:t>
            </a:r>
            <a:r>
              <a:t>. Il représente 99,9 % de la matière du système solaire </a:t>
            </a:r>
          </a:p>
          <a:p>
            <a:pPr/>
          </a:p>
          <a:p>
            <a:pPr/>
            <a:r>
              <a:t>Autour du Soleil tourne un disque formé des résidus à partir desquels se forment les planètes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7843" y="85960"/>
            <a:ext cx="13528314" cy="1354408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V883 Orionis"/>
          <p:cNvSpPr txBox="1"/>
          <p:nvPr/>
        </p:nvSpPr>
        <p:spPr>
          <a:xfrm>
            <a:off x="1440640" y="1158958"/>
            <a:ext cx="3907830" cy="808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b="1" sz="5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V883 Orionis</a:t>
            </a:r>
          </a:p>
        </p:txBody>
      </p:sp>
      <p:sp>
        <p:nvSpPr>
          <p:cNvPr id="198" name="ALMA/ESO"/>
          <p:cNvSpPr txBox="1"/>
          <p:nvPr/>
        </p:nvSpPr>
        <p:spPr>
          <a:xfrm>
            <a:off x="19540473" y="12157149"/>
            <a:ext cx="2885759" cy="734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ALMA/ESO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Des cristaux se condensent dans le disqu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Des cristaux se condensent dans le disque</a:t>
            </a:r>
          </a:p>
        </p:txBody>
      </p:sp>
      <p:sp>
        <p:nvSpPr>
          <p:cNvPr id="201" name="Il fait chaud près du Soleil et plus froid quand on s’en éloigne…"/>
          <p:cNvSpPr txBox="1"/>
          <p:nvPr>
            <p:ph type="body" idx="21"/>
          </p:nvPr>
        </p:nvSpPr>
        <p:spPr>
          <a:xfrm>
            <a:off x="1206500" y="3154501"/>
            <a:ext cx="21971000" cy="928529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Il fait chaud près du Soleil et plus froid quand on s’en éloigne</a:t>
            </a:r>
          </a:p>
          <a:p>
            <a:pPr/>
          </a:p>
          <a:p>
            <a:pPr/>
            <a:r>
              <a:t>Les minéraux qui se condensent à proximité du Soleil sont </a:t>
            </a:r>
            <a:r>
              <a:rPr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réfractaires</a:t>
            </a:r>
          </a:p>
          <a:p>
            <a:pPr/>
          </a:p>
          <a:p>
            <a:pPr/>
            <a:r>
              <a:t>Ceux qui se condensent quand on s’en éloigne sont de plus en plus </a:t>
            </a:r>
            <a:r>
              <a:rPr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volatils</a:t>
            </a:r>
          </a:p>
          <a:p>
            <a:pPr/>
          </a:p>
          <a:p>
            <a:pPr/>
            <a:r>
              <a:t>Il existe donc une séquence de condensation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La séquence de condens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 séquence de condensation</a:t>
            </a:r>
          </a:p>
        </p:txBody>
      </p:sp>
      <p:pic>
        <p:nvPicPr>
          <p:cNvPr id="204" name="vidéo-collée.png" descr="vidéo-collé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954753"/>
            <a:ext cx="24384001" cy="107958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